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59" r:id="rId4"/>
    <p:sldId id="260" r:id="rId5"/>
    <p:sldId id="262" r:id="rId6"/>
    <p:sldId id="261" r:id="rId7"/>
    <p:sldId id="264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150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5D96B-0EA6-4092-858E-18C58420F96D}" type="datetimeFigureOut">
              <a:rPr lang="en-US" smtClean="0"/>
              <a:t>10/3/2022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A9F0E-023F-448E-AD5F-DE7B7B6901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1419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5D96B-0EA6-4092-858E-18C58420F96D}" type="datetimeFigureOut">
              <a:rPr lang="en-US" smtClean="0"/>
              <a:t>10/3/2022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A9F0E-023F-448E-AD5F-DE7B7B6901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028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5D96B-0EA6-4092-858E-18C58420F96D}" type="datetimeFigureOut">
              <a:rPr lang="en-US" smtClean="0"/>
              <a:t>10/3/2022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A9F0E-023F-448E-AD5F-DE7B7B6901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5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5D96B-0EA6-4092-858E-18C58420F96D}" type="datetimeFigureOut">
              <a:rPr lang="en-US" smtClean="0"/>
              <a:t>10/3/2022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A9F0E-023F-448E-AD5F-DE7B7B6901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8561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5D96B-0EA6-4092-858E-18C58420F96D}" type="datetimeFigureOut">
              <a:rPr lang="en-US" smtClean="0"/>
              <a:t>10/3/2022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A9F0E-023F-448E-AD5F-DE7B7B6901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3923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5D96B-0EA6-4092-858E-18C58420F96D}" type="datetimeFigureOut">
              <a:rPr lang="en-US" smtClean="0"/>
              <a:t>10/3/2022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A9F0E-023F-448E-AD5F-DE7B7B6901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3439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5D96B-0EA6-4092-858E-18C58420F96D}" type="datetimeFigureOut">
              <a:rPr lang="en-US" smtClean="0"/>
              <a:t>10/3/2022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A9F0E-023F-448E-AD5F-DE7B7B6901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9497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5D96B-0EA6-4092-858E-18C58420F96D}" type="datetimeFigureOut">
              <a:rPr lang="en-US" smtClean="0"/>
              <a:t>10/3/2022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A9F0E-023F-448E-AD5F-DE7B7B6901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5307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5D96B-0EA6-4092-858E-18C58420F96D}" type="datetimeFigureOut">
              <a:rPr lang="en-US" smtClean="0"/>
              <a:t>10/3/2022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A9F0E-023F-448E-AD5F-DE7B7B6901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8842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5D96B-0EA6-4092-858E-18C58420F96D}" type="datetimeFigureOut">
              <a:rPr lang="en-US" smtClean="0"/>
              <a:t>10/3/2022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A9F0E-023F-448E-AD5F-DE7B7B6901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197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5D96B-0EA6-4092-858E-18C58420F96D}" type="datetimeFigureOut">
              <a:rPr lang="en-US" smtClean="0"/>
              <a:t>10/3/2022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A9F0E-023F-448E-AD5F-DE7B7B6901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7648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05D96B-0EA6-4092-858E-18C58420F96D}" type="datetimeFigureOut">
              <a:rPr lang="en-US" smtClean="0"/>
              <a:t>10/3/2022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0A9F0E-023F-448E-AD5F-DE7B7B6901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958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en.wikipedia.org/wiki/Chain_rule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F2225A-7AA5-E11F-EB67-DD9A1BC53EF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Lab 1. Functions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6743FC-1DFF-9810-972C-E6AE88012F8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25800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DF34A-CEA8-E06E-C12D-DFB575A45F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2D33D8-CF02-0645-0568-59633C87A3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the lab file from GitHub. </a:t>
            </a:r>
          </a:p>
          <a:p>
            <a:r>
              <a:rPr lang="en-US" dirty="0"/>
              <a:t>Unzip the lab file. </a:t>
            </a:r>
          </a:p>
          <a:p>
            <a:r>
              <a:rPr lang="en-US" dirty="0"/>
              <a:t>Place the unzipped files to your </a:t>
            </a:r>
            <a:r>
              <a:rPr lang="en-US" dirty="0" err="1"/>
              <a:t>labpack</a:t>
            </a:r>
            <a:r>
              <a:rPr lang="en-US" dirty="0"/>
              <a:t> folder. </a:t>
            </a:r>
          </a:p>
          <a:p>
            <a:r>
              <a:rPr lang="en-US" altLang="zh-CN" dirty="0"/>
              <a:t>Double click the lab1.bat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51BC4F-A43B-6C33-6D04-5573AE4188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986" y="4180350"/>
            <a:ext cx="1767993" cy="1996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4473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DF34A-CEA8-E06E-C12D-DFB575A45F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2D33D8-CF02-0645-0568-59633C87A3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</a:t>
            </a:r>
            <a:r>
              <a:rPr lang="en-US" dirty="0" err="1"/>
              <a:t>heyjude.c</a:t>
            </a:r>
            <a:endParaRPr lang="en-US" dirty="0"/>
          </a:p>
          <a:p>
            <a:r>
              <a:rPr lang="en-US" dirty="0"/>
              <a:t>Trace the execution of the file, step by step, using </a:t>
            </a:r>
            <a:r>
              <a:rPr lang="en-US" b="1" dirty="0"/>
              <a:t>the debugger</a:t>
            </a:r>
            <a:r>
              <a:rPr lang="en-US" dirty="0"/>
              <a:t>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694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Desktop 2022.10.03 - 20.13.50.01_Trim">
            <a:hlinkClick r:id="" action="ppaction://media"/>
            <a:extLst>
              <a:ext uri="{FF2B5EF4-FFF2-40B4-BE49-F238E27FC236}">
                <a16:creationId xmlns:a16="http://schemas.microsoft.com/office/drawing/2014/main" id="{23966002-8217-3D93-62ED-6D1A488E923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F508B30-78C0-0C45-58CE-9F51D7D9EE24}"/>
              </a:ext>
            </a:extLst>
          </p:cNvPr>
          <p:cNvSpPr txBox="1"/>
          <p:nvPr/>
        </p:nvSpPr>
        <p:spPr>
          <a:xfrm>
            <a:off x="313767" y="5351929"/>
            <a:ext cx="87405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To enter a function, you need to click “Step Into” (F11), rather than click “Step Over” (F10). </a:t>
            </a:r>
          </a:p>
          <a:p>
            <a:endParaRPr lang="en-US" dirty="0"/>
          </a:p>
          <a:p>
            <a:r>
              <a:rPr lang="en-US" dirty="0"/>
              <a:t>If you “step over” a function, the debugger will not enter the function while it is being executed. </a:t>
            </a:r>
          </a:p>
        </p:txBody>
      </p:sp>
    </p:spTree>
    <p:extLst>
      <p:ext uri="{BB962C8B-B14F-4D97-AF65-F5344CB8AC3E}">
        <p14:creationId xmlns:p14="http://schemas.microsoft.com/office/powerpoint/2010/main" val="3644019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16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CC38C-3B13-2906-A825-CDFFA6D8E9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25331"/>
            <a:ext cx="7886700" cy="1325563"/>
          </a:xfrm>
        </p:spPr>
        <p:txBody>
          <a:bodyPr/>
          <a:lstStyle/>
          <a:p>
            <a:r>
              <a:rPr lang="en-US" dirty="0"/>
              <a:t>Homework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B80890-0185-0BD8-6B4A-0CDEF05CFA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2636"/>
            <a:ext cx="7886700" cy="501127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Open file: “</a:t>
            </a:r>
            <a:r>
              <a:rPr lang="en-US" dirty="0" err="1"/>
              <a:t>goofookoo.c</a:t>
            </a:r>
            <a:r>
              <a:rPr lang="en-US" dirty="0"/>
              <a:t>”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Do </a:t>
            </a:r>
            <a:r>
              <a:rPr lang="en-US" altLang="zh-CN" dirty="0">
                <a:solidFill>
                  <a:srgbClr val="FF0000"/>
                </a:solidFill>
              </a:rPr>
              <a:t>NOT run the code for now. </a:t>
            </a:r>
          </a:p>
          <a:p>
            <a:r>
              <a:rPr lang="en-US" altLang="zh-CN" dirty="0"/>
              <a:t>Read the code and write down the output of this program on a paper. </a:t>
            </a:r>
            <a:endParaRPr lang="en-US" dirty="0"/>
          </a:p>
          <a:p>
            <a:endParaRPr lang="en-US" dirty="0"/>
          </a:p>
          <a:p>
            <a:r>
              <a:rPr lang="en-US" dirty="0"/>
              <a:t>Now, run the code, check your answer. Did you get it right? Use the debugger to trace the program if you are confused. </a:t>
            </a:r>
          </a:p>
          <a:p>
            <a:endParaRPr lang="en-US" dirty="0"/>
          </a:p>
          <a:p>
            <a:r>
              <a:rPr lang="en-US" dirty="0"/>
              <a:t>This was a last year’s written exam question. </a:t>
            </a:r>
          </a:p>
        </p:txBody>
      </p:sp>
    </p:spTree>
    <p:extLst>
      <p:ext uri="{BB962C8B-B14F-4D97-AF65-F5344CB8AC3E}">
        <p14:creationId xmlns:p14="http://schemas.microsoft.com/office/powerpoint/2010/main" val="30313842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0C154-1996-2281-35D1-6E62C23E1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r>
              <a:rPr lang="en-US" dirty="0"/>
              <a:t>Homework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0B5B41-DB87-8F1C-0B9C-F198CDF297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0635" y="1102658"/>
            <a:ext cx="7886700" cy="5459507"/>
          </a:xfrm>
        </p:spPr>
        <p:txBody>
          <a:bodyPr>
            <a:normAutofit/>
          </a:bodyPr>
          <a:lstStyle/>
          <a:p>
            <a:r>
              <a:rPr lang="en-US" dirty="0"/>
              <a:t>Study the “</a:t>
            </a:r>
            <a:r>
              <a:rPr lang="en-US" dirty="0" err="1"/>
              <a:t>calculate_circumference</a:t>
            </a:r>
            <a:r>
              <a:rPr lang="en-US" dirty="0"/>
              <a:t>” example in the lecture slides. </a:t>
            </a:r>
          </a:p>
          <a:p>
            <a:r>
              <a:rPr lang="en-US" dirty="0"/>
              <a:t>Write a function named “</a:t>
            </a:r>
            <a:r>
              <a:rPr lang="en-US" dirty="0" err="1"/>
              <a:t>calculate_area</a:t>
            </a:r>
            <a:r>
              <a:rPr lang="en-US" dirty="0"/>
              <a:t>” which returns the </a:t>
            </a:r>
            <a:r>
              <a:rPr lang="en-US" altLang="zh-CN" dirty="0"/>
              <a:t>area of a circle given a radius.</a:t>
            </a:r>
            <a:endParaRPr lang="en-US" dirty="0"/>
          </a:p>
          <a:p>
            <a:pPr lvl="1"/>
            <a:r>
              <a:rPr lang="en-US" dirty="0"/>
              <a:t>Your function should have 1 input and 1 output. </a:t>
            </a:r>
          </a:p>
          <a:p>
            <a:r>
              <a:rPr lang="en-US" dirty="0"/>
              <a:t>Write a “main” function that calls “</a:t>
            </a:r>
            <a:r>
              <a:rPr lang="en-US" dirty="0" err="1"/>
              <a:t>calculate_area</a:t>
            </a:r>
            <a:r>
              <a:rPr lang="en-US" dirty="0"/>
              <a:t>” and print out the returned area. </a:t>
            </a:r>
          </a:p>
          <a:p>
            <a:pPr lvl="1"/>
            <a:r>
              <a:rPr lang="en-US" dirty="0"/>
              <a:t>The printout should read: </a:t>
            </a:r>
          </a:p>
          <a:p>
            <a:pPr lvl="1"/>
            <a:r>
              <a:rPr lang="en-US" dirty="0"/>
              <a:t>“The area of the give circle is X.</a:t>
            </a:r>
            <a:r>
              <a:rPr lang="en-US" altLang="zh-CN" dirty="0"/>
              <a:t>XXXXXXX.</a:t>
            </a:r>
            <a:r>
              <a:rPr lang="en-US" dirty="0"/>
              <a:t>”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4ED3DD-26AA-2762-AD49-B13D92F168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336" y="5218078"/>
            <a:ext cx="7033870" cy="1226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2563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3208F1-AC69-8FF3-CF12-8BC932FB41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70329"/>
            <a:ext cx="7886700" cy="797533"/>
          </a:xfrm>
        </p:spPr>
        <p:txBody>
          <a:bodyPr/>
          <a:lstStyle/>
          <a:p>
            <a:r>
              <a:rPr lang="en-US" dirty="0"/>
              <a:t>Homework 4 (submit this)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272BDE5-8BD8-4836-4A1B-C3F27F34709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28650" y="1120587"/>
                <a:ext cx="7886700" cy="5567084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Write a C program that evaluates the output of the following function</a:t>
                </a: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1,0.5,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0.5,0.1,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</m:d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Where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≔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sin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⁡(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𝑎𝑥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. </a:t>
                </a:r>
              </a:p>
              <a:p>
                <a:r>
                  <a:rPr lang="en-US" dirty="0"/>
                  <a:t>Print out the value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1.5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Write a C program to evaluate </a:t>
                </a:r>
                <a:r>
                  <a:rPr lang="en-US" dirty="0">
                    <a:solidFill>
                      <a:srgbClr val="FF0000"/>
                    </a:solidFill>
                  </a:rPr>
                  <a:t>the derivative </a:t>
                </a:r>
                <a:r>
                  <a:rPr lang="en-US" dirty="0"/>
                  <a:t>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𝑔</m:t>
                    </m:r>
                  </m:oMath>
                </a14:m>
                <a:r>
                  <a:rPr lang="en-US" dirty="0"/>
                  <a:t>, i.e.,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′(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. </a:t>
                </a:r>
              </a:p>
              <a:p>
                <a:pPr lvl="1"/>
                <a:r>
                  <a:rPr lang="en-US" dirty="0"/>
                  <a:t>Hint: </a:t>
                </a:r>
                <a:r>
                  <a:rPr lang="en-US" dirty="0">
                    <a:hlinkClick r:id="rId2"/>
                  </a:rPr>
                  <a:t>Chain Rule</a:t>
                </a:r>
                <a:r>
                  <a:rPr lang="en-US" dirty="0"/>
                  <a:t>. </a:t>
                </a:r>
              </a:p>
              <a:p>
                <a:r>
                  <a:rPr lang="en-US" dirty="0"/>
                  <a:t>Print out the value of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′(1.5)</m:t>
                    </m:r>
                  </m:oMath>
                </a14:m>
                <a:r>
                  <a:rPr lang="en-US" dirty="0"/>
                  <a:t>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272BDE5-8BD8-4836-4A1B-C3F27F34709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1120587"/>
                <a:ext cx="7886700" cy="5567084"/>
              </a:xfrm>
              <a:blipFill>
                <a:blip r:embed="rId3"/>
                <a:stretch>
                  <a:fillRect l="-1391" t="-1862" r="-7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552448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133</TotalTime>
  <Words>330</Words>
  <Application>Microsoft Office PowerPoint</Application>
  <PresentationFormat>On-screen Show (4:3)</PresentationFormat>
  <Paragraphs>37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Cambria Math</vt:lpstr>
      <vt:lpstr>Office Theme</vt:lpstr>
      <vt:lpstr>Lab 1. Functions</vt:lpstr>
      <vt:lpstr>Homework 1</vt:lpstr>
      <vt:lpstr>Homework 1</vt:lpstr>
      <vt:lpstr>PowerPoint Presentation</vt:lpstr>
      <vt:lpstr>Homework 2</vt:lpstr>
      <vt:lpstr>Homework 3</vt:lpstr>
      <vt:lpstr>Homework 4 (submit this)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 1. Functions</dc:title>
  <dc:creator>Liu Song</dc:creator>
  <cp:lastModifiedBy>Liu Song</cp:lastModifiedBy>
  <cp:revision>309</cp:revision>
  <dcterms:created xsi:type="dcterms:W3CDTF">2022-10-03T19:08:14Z</dcterms:created>
  <dcterms:modified xsi:type="dcterms:W3CDTF">2022-10-03T21:22:34Z</dcterms:modified>
</cp:coreProperties>
</file>

<file path=docProps/thumbnail.jpeg>
</file>